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7" r:id="rId1"/>
  </p:sldMasterIdLst>
  <p:notesMasterIdLst>
    <p:notesMasterId r:id="rId11"/>
  </p:notesMasterIdLst>
  <p:sldIdLst>
    <p:sldId id="256" r:id="rId2"/>
    <p:sldId id="257" r:id="rId3"/>
    <p:sldId id="263" r:id="rId4"/>
    <p:sldId id="258" r:id="rId5"/>
    <p:sldId id="260" r:id="rId6"/>
    <p:sldId id="261" r:id="rId7"/>
    <p:sldId id="266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87"/>
    <p:restoredTop sz="78622"/>
  </p:normalViewPr>
  <p:slideViewPr>
    <p:cSldViewPr snapToGrid="0" snapToObjects="1">
      <p:cViewPr varScale="1">
        <p:scale>
          <a:sx n="71" d="100"/>
          <a:sy n="71" d="100"/>
        </p:scale>
        <p:origin x="1280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3E5E5-6847-F84F-8C30-C4BB4F753F35}" type="datetimeFigureOut">
              <a:rPr lang="en-US" smtClean="0"/>
              <a:t>8/7/18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F7E73-4621-5B44-A7B0-0474E4E99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12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Talk Visas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7E73-4621-5B44-A7B0-0474E4E990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75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a visa is confusing, as you can see from the chart</a:t>
            </a:r>
          </a:p>
          <a:p>
            <a:endParaRPr lang="en-US" dirty="0"/>
          </a:p>
          <a:p>
            <a:r>
              <a:rPr lang="en-US" dirty="0"/>
              <a:t>Getting a visa can also be challenging, my friends</a:t>
            </a:r>
          </a:p>
          <a:p>
            <a:endParaRPr lang="en-US" dirty="0"/>
          </a:p>
          <a:p>
            <a:r>
              <a:rPr lang="en-US" dirty="0"/>
              <a:t>Not surprising, chart shows just a small representation of the sheer variety of people that come in different numbers from different places</a:t>
            </a:r>
          </a:p>
          <a:p>
            <a:endParaRPr lang="en-US" dirty="0"/>
          </a:p>
          <a:p>
            <a:r>
              <a:rPr lang="en-US" dirty="0"/>
              <a:t>Is there a way that we can save time on all fronts, so that people who haven’t even started applying can find out whether or not they can get their visas?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7E73-4621-5B44-A7B0-0474E4E990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15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suppose we have these two people. They’re lazy, they don’t know half of the things that they need to for the visa apps, but they do know</a:t>
            </a:r>
          </a:p>
          <a:p>
            <a:r>
              <a:rPr lang="en-US" dirty="0"/>
              <a:t>What their main citizenship is</a:t>
            </a:r>
          </a:p>
          <a:p>
            <a:r>
              <a:rPr lang="en-US" dirty="0"/>
              <a:t>What city </a:t>
            </a:r>
            <a:r>
              <a:rPr lang="en-US" dirty="0" err="1"/>
              <a:t>theyre</a:t>
            </a:r>
            <a:r>
              <a:rPr lang="en-US" dirty="0"/>
              <a:t> from</a:t>
            </a:r>
          </a:p>
          <a:p>
            <a:r>
              <a:rPr lang="en-US" dirty="0"/>
              <a:t>What their latest degree is in</a:t>
            </a:r>
          </a:p>
          <a:p>
            <a:r>
              <a:rPr lang="en-US" dirty="0"/>
              <a:t>What state they are going to</a:t>
            </a:r>
          </a:p>
          <a:p>
            <a:r>
              <a:rPr lang="en-US" dirty="0"/>
              <a:t>What visa they are applying for</a:t>
            </a:r>
          </a:p>
          <a:p>
            <a:r>
              <a:rPr lang="en-US" dirty="0"/>
              <a:t>And what industry they are working in</a:t>
            </a:r>
          </a:p>
          <a:p>
            <a:endParaRPr lang="en-US" dirty="0"/>
          </a:p>
          <a:p>
            <a:r>
              <a:rPr lang="en-US" dirty="0"/>
              <a:t>Damien</a:t>
            </a:r>
          </a:p>
          <a:p>
            <a:r>
              <a:rPr lang="en-US" dirty="0"/>
              <a:t>NZ </a:t>
            </a:r>
          </a:p>
          <a:p>
            <a:r>
              <a:rPr lang="en-US" dirty="0"/>
              <a:t>Programmer</a:t>
            </a:r>
          </a:p>
          <a:p>
            <a:r>
              <a:rPr lang="en-US" dirty="0"/>
              <a:t>Doctorate</a:t>
            </a:r>
          </a:p>
          <a:p>
            <a:r>
              <a:rPr lang="en-US" dirty="0"/>
              <a:t>F-1</a:t>
            </a:r>
          </a:p>
          <a:p>
            <a:r>
              <a:rPr lang="en-US" dirty="0"/>
              <a:t>Wellington</a:t>
            </a:r>
          </a:p>
          <a:p>
            <a:r>
              <a:rPr lang="en-US" dirty="0"/>
              <a:t>-&gt; California</a:t>
            </a:r>
          </a:p>
          <a:p>
            <a:endParaRPr lang="en-US" dirty="0"/>
          </a:p>
          <a:p>
            <a:r>
              <a:rPr lang="en-US" dirty="0"/>
              <a:t>Ka</a:t>
            </a:r>
          </a:p>
          <a:p>
            <a:r>
              <a:rPr lang="en-US" dirty="0" err="1"/>
              <a:t>Portugese</a:t>
            </a:r>
            <a:r>
              <a:rPr lang="en-US" dirty="0"/>
              <a:t> </a:t>
            </a:r>
          </a:p>
          <a:p>
            <a:r>
              <a:rPr lang="en-US" dirty="0"/>
              <a:t>Healthcare</a:t>
            </a:r>
          </a:p>
          <a:p>
            <a:r>
              <a:rPr lang="en-US" dirty="0"/>
              <a:t>Masters</a:t>
            </a:r>
          </a:p>
          <a:p>
            <a:r>
              <a:rPr lang="en-US" dirty="0"/>
              <a:t>H1B</a:t>
            </a:r>
          </a:p>
          <a:p>
            <a:r>
              <a:rPr lang="en-US" dirty="0"/>
              <a:t>Macau</a:t>
            </a:r>
          </a:p>
          <a:p>
            <a:r>
              <a:rPr lang="en-US" dirty="0"/>
              <a:t>-&gt; California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7E73-4621-5B44-A7B0-0474E4E990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690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I say what the decision was, let me talk about how it was made</a:t>
            </a:r>
          </a:p>
          <a:p>
            <a:endParaRPr lang="en-US" dirty="0"/>
          </a:p>
          <a:p>
            <a:r>
              <a:rPr lang="en-US" dirty="0" err="1"/>
              <a:t>i</a:t>
            </a:r>
            <a:r>
              <a:rPr lang="en-US" dirty="0"/>
              <a:t> started with a dataset with 150 classes of information about 300000 applications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Given the goal of making this process easy, feature selection was a </a:t>
            </a:r>
          </a:p>
          <a:p>
            <a:endParaRPr lang="en-US" dirty="0"/>
          </a:p>
          <a:p>
            <a:r>
              <a:rPr lang="en-US" dirty="0"/>
              <a:t>In order for people to be able to figure out their visa chances on their own, they need to know their own feature values, so I dropped the ones that weren’t intuitive (</a:t>
            </a:r>
            <a:r>
              <a:rPr lang="en-US" dirty="0" err="1"/>
              <a:t>eg</a:t>
            </a:r>
            <a:r>
              <a:rPr lang="en-US" dirty="0"/>
              <a:t> agent city)</a:t>
            </a:r>
          </a:p>
          <a:p>
            <a:endParaRPr lang="en-US" dirty="0"/>
          </a:p>
          <a:p>
            <a:r>
              <a:rPr lang="en-US" dirty="0"/>
              <a:t>Within the features that </a:t>
            </a:r>
            <a:r>
              <a:rPr lang="en-US" dirty="0" err="1"/>
              <a:t>i</a:t>
            </a:r>
            <a:r>
              <a:rPr lang="en-US" dirty="0"/>
              <a:t> did keep, there were still many </a:t>
            </a:r>
            <a:r>
              <a:rPr lang="en-US" dirty="0" err="1"/>
              <a:t>na’s</a:t>
            </a:r>
            <a:r>
              <a:rPr lang="en-US" dirty="0"/>
              <a:t>, and I read in two more web scraped datasets to assist with filling them.</a:t>
            </a:r>
          </a:p>
          <a:p>
            <a:endParaRPr lang="en-US" dirty="0"/>
          </a:p>
          <a:p>
            <a:r>
              <a:rPr lang="en-US" dirty="0"/>
              <a:t>I went about cleaning the other features using averages based on the values for each application in other columns</a:t>
            </a:r>
          </a:p>
          <a:p>
            <a:endParaRPr lang="en-US" dirty="0"/>
          </a:p>
          <a:p>
            <a:r>
              <a:rPr lang="en-US" dirty="0"/>
              <a:t>At the end, some columns, such as major, were captured by others, like job type, and so I dropped a few more. I also dropped those that didn’t appear to impact the final decision.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7E73-4621-5B44-A7B0-0474E4E990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01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I cleaned the Data, I scaled it so I could run it through a few models.</a:t>
            </a:r>
          </a:p>
          <a:p>
            <a:endParaRPr lang="en-US" dirty="0"/>
          </a:p>
          <a:p>
            <a:r>
              <a:rPr lang="en-US" dirty="0"/>
              <a:t>I wanted to be agnostic about what metric to use, so I chose to maximizing the area under the curve to determine the best model and went with the Random Forest.</a:t>
            </a:r>
          </a:p>
          <a:p>
            <a:endParaRPr lang="en-US" dirty="0"/>
          </a:p>
          <a:p>
            <a:r>
              <a:rPr lang="en-US" dirty="0"/>
              <a:t>I’d also found that there was a huge disparity in the number of people who were certified and who were denied. I took a random sample of certified people of equal size to the number denied, because we’re more interested in what features lead to that difference.</a:t>
            </a:r>
          </a:p>
          <a:p>
            <a:endParaRPr lang="en-US" dirty="0"/>
          </a:p>
          <a:p>
            <a:r>
              <a:rPr lang="en-US" dirty="0"/>
              <a:t>Then I ran my model and popped it into flask app.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is matrix and why chose it</a:t>
            </a:r>
          </a:p>
          <a:p>
            <a:r>
              <a:rPr lang="en-US" dirty="0"/>
              <a:t>Chose the one with the biggest area under the curve</a:t>
            </a:r>
          </a:p>
          <a:p>
            <a:endParaRPr lang="en-US" dirty="0"/>
          </a:p>
          <a:p>
            <a:r>
              <a:rPr lang="en-US" dirty="0"/>
              <a:t>You don’t know what you are going to optimize for, in general larger area under the curve means that over all combinations; both accuracy and precision are typically going to be better</a:t>
            </a:r>
          </a:p>
          <a:p>
            <a:pPr lvl="1"/>
            <a:r>
              <a:rPr lang="en-US" dirty="0"/>
              <a:t>One model might be better for you because you want to maximize accuracy</a:t>
            </a:r>
          </a:p>
          <a:p>
            <a:r>
              <a:rPr lang="en-US" dirty="0"/>
              <a:t>Agnostic about metrics- you don’t know what metric to use so you want a model with lots of options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7E73-4621-5B44-A7B0-0474E4E990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652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 are our results for each person!</a:t>
            </a:r>
          </a:p>
          <a:p>
            <a:endParaRPr lang="en-US" dirty="0"/>
          </a:p>
          <a:p>
            <a:r>
              <a:rPr lang="en-US" dirty="0"/>
              <a:t>This app was designed to look like a typical online form, where the user either picks from a preset dropdown or fills in the needed info themselves (in the case of cities).</a:t>
            </a:r>
          </a:p>
          <a:p>
            <a:endParaRPr lang="en-US" dirty="0"/>
          </a:p>
          <a:p>
            <a:r>
              <a:rPr lang="en-US" dirty="0"/>
              <a:t>Their results get spit out on the right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Note that my model takes denied as the positive 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7E73-4621-5B44-A7B0-0474E4E990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6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Poor Ka but, you see how easy it was for them to figure out whether or not they would get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7E73-4621-5B44-A7B0-0474E4E990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79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 of the point was for it to be easy, but I would say that for the sake of accuracy, there needs to be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F7E73-4621-5B44-A7B0-0474E4E990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15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0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6756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9441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4017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39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567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34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411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46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063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06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20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13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D6E9DEC-419B-4CC5-A080-3B06BD5A8291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2357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D6E9DEC-419B-4CC5-A080-3B06BD5A8291}" type="datetimeFigureOut">
              <a:rPr lang="en-US" smtClean="0"/>
              <a:t>8/7/18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557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9610F818-219E-491F-887F-B078103BA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3739895"/>
            <a:ext cx="12192000" cy="3118104"/>
          </a:xfrm>
          <a:custGeom>
            <a:avLst/>
            <a:gdLst>
              <a:gd name="connsiteX0" fmla="*/ 0 w 12192000"/>
              <a:gd name="connsiteY0" fmla="*/ 0 h 3118104"/>
              <a:gd name="connsiteX1" fmla="*/ 3676329 w 12192000"/>
              <a:gd name="connsiteY1" fmla="*/ 0 h 3118104"/>
              <a:gd name="connsiteX2" fmla="*/ 5595257 w 12192000"/>
              <a:gd name="connsiteY2" fmla="*/ 0 h 3118104"/>
              <a:gd name="connsiteX3" fmla="*/ 5672349 w 12192000"/>
              <a:gd name="connsiteY3" fmla="*/ 0 h 3118104"/>
              <a:gd name="connsiteX4" fmla="*/ 6053347 w 12192000"/>
              <a:gd name="connsiteY4" fmla="*/ 263783 h 3118104"/>
              <a:gd name="connsiteX5" fmla="*/ 6061813 w 12192000"/>
              <a:gd name="connsiteY5" fmla="*/ 266713 h 3118104"/>
              <a:gd name="connsiteX6" fmla="*/ 6074513 w 12192000"/>
              <a:gd name="connsiteY6" fmla="*/ 271110 h 3118104"/>
              <a:gd name="connsiteX7" fmla="*/ 6087212 w 12192000"/>
              <a:gd name="connsiteY7" fmla="*/ 275506 h 3118104"/>
              <a:gd name="connsiteX8" fmla="*/ 6097797 w 12192000"/>
              <a:gd name="connsiteY8" fmla="*/ 275506 h 3118104"/>
              <a:gd name="connsiteX9" fmla="*/ 6110496 w 12192000"/>
              <a:gd name="connsiteY9" fmla="*/ 275506 h 3118104"/>
              <a:gd name="connsiteX10" fmla="*/ 6121079 w 12192000"/>
              <a:gd name="connsiteY10" fmla="*/ 271110 h 3118104"/>
              <a:gd name="connsiteX11" fmla="*/ 6133779 w 12192000"/>
              <a:gd name="connsiteY11" fmla="*/ 266713 h 3118104"/>
              <a:gd name="connsiteX12" fmla="*/ 6142246 w 12192000"/>
              <a:gd name="connsiteY12" fmla="*/ 263783 h 3118104"/>
              <a:gd name="connsiteX13" fmla="*/ 6523247 w 12192000"/>
              <a:gd name="connsiteY13" fmla="*/ 0 h 3118104"/>
              <a:gd name="connsiteX14" fmla="*/ 6596743 w 12192000"/>
              <a:gd name="connsiteY14" fmla="*/ 0 h 3118104"/>
              <a:gd name="connsiteX15" fmla="*/ 12186115 w 12192000"/>
              <a:gd name="connsiteY15" fmla="*/ 0 h 3118104"/>
              <a:gd name="connsiteX16" fmla="*/ 12192000 w 12192000"/>
              <a:gd name="connsiteY16" fmla="*/ 0 h 3118104"/>
              <a:gd name="connsiteX17" fmla="*/ 12192000 w 12192000"/>
              <a:gd name="connsiteY17" fmla="*/ 3118104 h 3118104"/>
              <a:gd name="connsiteX18" fmla="*/ 7728858 w 12192000"/>
              <a:gd name="connsiteY18" fmla="*/ 3118104 h 3118104"/>
              <a:gd name="connsiteX19" fmla="*/ 6596743 w 12192000"/>
              <a:gd name="connsiteY19" fmla="*/ 3118104 h 3118104"/>
              <a:gd name="connsiteX20" fmla="*/ 5595257 w 12192000"/>
              <a:gd name="connsiteY20" fmla="*/ 3118104 h 3118104"/>
              <a:gd name="connsiteX21" fmla="*/ 2906487 w 12192000"/>
              <a:gd name="connsiteY21" fmla="*/ 3118104 h 3118104"/>
              <a:gd name="connsiteX22" fmla="*/ 0 w 12192000"/>
              <a:gd name="connsiteY22" fmla="*/ 3118104 h 3118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3118104">
                <a:moveTo>
                  <a:pt x="0" y="0"/>
                </a:moveTo>
                <a:lnTo>
                  <a:pt x="3676329" y="0"/>
                </a:lnTo>
                <a:lnTo>
                  <a:pt x="5595257" y="0"/>
                </a:lnTo>
                <a:lnTo>
                  <a:pt x="5672349" y="0"/>
                </a:lnTo>
                <a:lnTo>
                  <a:pt x="6053347" y="263783"/>
                </a:lnTo>
                <a:lnTo>
                  <a:pt x="6061813" y="266713"/>
                </a:lnTo>
                <a:lnTo>
                  <a:pt x="6074513" y="271110"/>
                </a:lnTo>
                <a:lnTo>
                  <a:pt x="6087212" y="275506"/>
                </a:lnTo>
                <a:lnTo>
                  <a:pt x="6097797" y="275506"/>
                </a:lnTo>
                <a:lnTo>
                  <a:pt x="6110496" y="275506"/>
                </a:lnTo>
                <a:lnTo>
                  <a:pt x="6121079" y="271110"/>
                </a:lnTo>
                <a:lnTo>
                  <a:pt x="6133779" y="266713"/>
                </a:lnTo>
                <a:lnTo>
                  <a:pt x="6142246" y="263783"/>
                </a:lnTo>
                <a:lnTo>
                  <a:pt x="6523247" y="0"/>
                </a:lnTo>
                <a:lnTo>
                  <a:pt x="6596743" y="0"/>
                </a:lnTo>
                <a:lnTo>
                  <a:pt x="12186115" y="0"/>
                </a:lnTo>
                <a:lnTo>
                  <a:pt x="12192000" y="0"/>
                </a:lnTo>
                <a:lnTo>
                  <a:pt x="12192000" y="3118104"/>
                </a:lnTo>
                <a:lnTo>
                  <a:pt x="7728858" y="3118104"/>
                </a:lnTo>
                <a:lnTo>
                  <a:pt x="6596743" y="3118104"/>
                </a:lnTo>
                <a:lnTo>
                  <a:pt x="5595257" y="3118104"/>
                </a:lnTo>
                <a:lnTo>
                  <a:pt x="2906487" y="3118104"/>
                </a:lnTo>
                <a:lnTo>
                  <a:pt x="0" y="3118104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DB129C-0BB8-5840-8249-A17FDE1F1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4080386"/>
            <a:ext cx="10572000" cy="1388741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</a:rPr>
              <a:t>Access Demystified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382910-1132-654D-A97F-950E3EED2E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361" y="5503719"/>
            <a:ext cx="9665110" cy="61945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Does America Want </a:t>
            </a:r>
            <a:r>
              <a:rPr lang="en-US" i="1" dirty="0">
                <a:solidFill>
                  <a:srgbClr val="FFFFFF"/>
                </a:solidFill>
              </a:rPr>
              <a:t>You</a:t>
            </a:r>
            <a:r>
              <a:rPr lang="en-US" dirty="0">
                <a:solidFill>
                  <a:srgbClr val="FFFFFF"/>
                </a:solidFill>
              </a:rPr>
              <a:t>?</a:t>
            </a:r>
          </a:p>
        </p:txBody>
      </p:sp>
      <p:sp>
        <p:nvSpPr>
          <p:cNvPr id="33" name="Rounded Rectangle 16">
            <a:extLst>
              <a:ext uri="{FF2B5EF4-FFF2-40B4-BE49-F238E27FC236}">
                <a16:creationId xmlns:a16="http://schemas.microsoft.com/office/drawing/2014/main" id="{5A086AAD-1108-41EB-A7C9-5E22CA942E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10472" y="643464"/>
            <a:ext cx="7757804" cy="2817491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843A48-494A-9246-9DB6-27E44683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712" y="884810"/>
            <a:ext cx="5693384" cy="2320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452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1A2AE7-EEB2-6241-AB1A-99B3CC927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All Those People, All That Red Tape</a:t>
            </a:r>
          </a:p>
        </p:txBody>
      </p:sp>
      <p:sp>
        <p:nvSpPr>
          <p:cNvPr id="22" name="Freeform: Shape 15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513BAC9-E095-D749-9A13-E7B60A0E5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118" y="1886888"/>
            <a:ext cx="5630441" cy="30545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9C0A74-B20C-9C45-BE7A-083683C42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329" y="5297235"/>
            <a:ext cx="4270000" cy="121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0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F2F61-9221-2243-B5AC-20BC2F1E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“Representative” Cases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83178EA-4346-6244-9684-BED4A3442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26351" y="2504281"/>
            <a:ext cx="3086100" cy="41148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9E84C-9642-4C43-B896-AAAC1D259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844" y="2504281"/>
            <a:ext cx="5963990" cy="411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BD391E-D8BA-AD49-B7BC-7A9CEAA74634}"/>
              </a:ext>
            </a:extLst>
          </p:cNvPr>
          <p:cNvSpPr txBox="1"/>
          <p:nvPr/>
        </p:nvSpPr>
        <p:spPr>
          <a:xfrm>
            <a:off x="659844" y="2134949"/>
            <a:ext cx="4528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94131-3B4A-9643-860F-9298DAD04F8B}"/>
              </a:ext>
            </a:extLst>
          </p:cNvPr>
          <p:cNvSpPr txBox="1"/>
          <p:nvPr/>
        </p:nvSpPr>
        <p:spPr>
          <a:xfrm>
            <a:off x="7726351" y="2134949"/>
            <a:ext cx="303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Person 2</a:t>
            </a:r>
          </a:p>
        </p:txBody>
      </p:sp>
    </p:spTree>
    <p:extLst>
      <p:ext uri="{BB962C8B-B14F-4D97-AF65-F5344CB8AC3E}">
        <p14:creationId xmlns:p14="http://schemas.microsoft.com/office/powerpoint/2010/main" val="3457808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FB722-B0D0-C544-B2AD-F18FC1FD5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Data: Feature Selection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52B0D8-FEC5-CD4D-9BFE-EF6B7D121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692" y="727077"/>
            <a:ext cx="5037046" cy="23905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0969C8-95FA-7A4B-8AA5-FDEFCD35F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191" y="727077"/>
            <a:ext cx="5091853" cy="239057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63324-0A8C-2E48-91A3-8AFC1D871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3 Datasets: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Kaggle Visa Dataset</a:t>
            </a:r>
          </a:p>
          <a:p>
            <a:pPr lvl="1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Scraped:</a:t>
            </a:r>
          </a:p>
          <a:p>
            <a:pPr lvl="2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City Population</a:t>
            </a:r>
          </a:p>
          <a:p>
            <a:pPr lvl="2">
              <a:lnSpc>
                <a:spcPct val="90000"/>
              </a:lnSpc>
            </a:pPr>
            <a:r>
              <a:rPr lang="en-US" sz="1800" dirty="0">
                <a:solidFill>
                  <a:srgbClr val="FFFFFF"/>
                </a:solidFill>
              </a:rPr>
              <a:t>State Abbreviations</a:t>
            </a:r>
          </a:p>
        </p:txBody>
      </p:sp>
    </p:spTree>
    <p:extLst>
      <p:ext uri="{BB962C8B-B14F-4D97-AF65-F5344CB8AC3E}">
        <p14:creationId xmlns:p14="http://schemas.microsoft.com/office/powerpoint/2010/main" val="3199066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24C92-6A18-904F-B2D2-27E679BE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3211392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dirty="0"/>
              <a:t>Modeling: Overview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674F1F8-962D-4FF5-B378-D9D2FFDFD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896681"/>
            <a:ext cx="12188952" cy="1961319"/>
          </a:xfrm>
          <a:custGeom>
            <a:avLst/>
            <a:gdLst>
              <a:gd name="connsiteX0" fmla="*/ 0 w 12188952"/>
              <a:gd name="connsiteY0" fmla="*/ 0 h 1961319"/>
              <a:gd name="connsiteX1" fmla="*/ 1996017 w 12188952"/>
              <a:gd name="connsiteY1" fmla="*/ 0 h 1961319"/>
              <a:gd name="connsiteX2" fmla="*/ 2377017 w 12188952"/>
              <a:gd name="connsiteY2" fmla="*/ 263783 h 1961319"/>
              <a:gd name="connsiteX3" fmla="*/ 2385484 w 12188952"/>
              <a:gd name="connsiteY3" fmla="*/ 266713 h 1961319"/>
              <a:gd name="connsiteX4" fmla="*/ 2398184 w 12188952"/>
              <a:gd name="connsiteY4" fmla="*/ 271110 h 1961319"/>
              <a:gd name="connsiteX5" fmla="*/ 2410883 w 12188952"/>
              <a:gd name="connsiteY5" fmla="*/ 275506 h 1961319"/>
              <a:gd name="connsiteX6" fmla="*/ 2421467 w 12188952"/>
              <a:gd name="connsiteY6" fmla="*/ 275506 h 1961319"/>
              <a:gd name="connsiteX7" fmla="*/ 2434167 w 12188952"/>
              <a:gd name="connsiteY7" fmla="*/ 275506 h 1961319"/>
              <a:gd name="connsiteX8" fmla="*/ 2444750 w 12188952"/>
              <a:gd name="connsiteY8" fmla="*/ 271110 h 1961319"/>
              <a:gd name="connsiteX9" fmla="*/ 2457450 w 12188952"/>
              <a:gd name="connsiteY9" fmla="*/ 266713 h 1961319"/>
              <a:gd name="connsiteX10" fmla="*/ 2465917 w 12188952"/>
              <a:gd name="connsiteY10" fmla="*/ 263783 h 1961319"/>
              <a:gd name="connsiteX11" fmla="*/ 2846917 w 12188952"/>
              <a:gd name="connsiteY11" fmla="*/ 0 h 1961319"/>
              <a:gd name="connsiteX12" fmla="*/ 12188952 w 12188952"/>
              <a:gd name="connsiteY12" fmla="*/ 0 h 1961319"/>
              <a:gd name="connsiteX13" fmla="*/ 12188952 w 12188952"/>
              <a:gd name="connsiteY13" fmla="*/ 1264506 h 1961319"/>
              <a:gd name="connsiteX14" fmla="*/ 12188952 w 12188952"/>
              <a:gd name="connsiteY14" fmla="*/ 1917775 h 1961319"/>
              <a:gd name="connsiteX15" fmla="*/ 12188952 w 12188952"/>
              <a:gd name="connsiteY15" fmla="*/ 1961319 h 1961319"/>
              <a:gd name="connsiteX16" fmla="*/ 0 w 12188952"/>
              <a:gd name="connsiteY16" fmla="*/ 1961319 h 1961319"/>
              <a:gd name="connsiteX17" fmla="*/ 0 w 12188952"/>
              <a:gd name="connsiteY17" fmla="*/ 1917775 h 1961319"/>
              <a:gd name="connsiteX18" fmla="*/ 0 w 12188952"/>
              <a:gd name="connsiteY18" fmla="*/ 1264506 h 196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88952" h="1961319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5E8463-604F-4F53-9989-F9A97E9D3B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68" y="5244729"/>
            <a:ext cx="3211393" cy="1441686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marL="0" indent="0">
              <a:buNone/>
            </a:pPr>
            <a:r>
              <a:rPr lang="en-US" sz="5400" b="1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Comparison Metric</a:t>
            </a:r>
          </a:p>
          <a:p>
            <a:pPr marL="0" indent="0">
              <a:buNone/>
            </a:pPr>
            <a:r>
              <a:rPr lang="en-US" sz="5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Area under the Curve</a:t>
            </a:r>
          </a:p>
          <a:p>
            <a:pPr marL="0" indent="0">
              <a:buNone/>
            </a:pPr>
            <a:r>
              <a:rPr lang="en-US" sz="5400" b="1" u="sng" dirty="0">
                <a:solidFill>
                  <a:srgbClr val="FFFFFF"/>
                </a:solidFill>
              </a:rPr>
              <a:t>Score</a:t>
            </a:r>
            <a:endParaRPr lang="en-US" sz="5400" b="1" u="sng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5400" b="1" dirty="0">
                <a:solidFill>
                  <a:srgbClr val="FFFFFF"/>
                </a:solidFill>
              </a:rPr>
              <a:t>Train</a:t>
            </a:r>
            <a:r>
              <a:rPr lang="en-US" sz="5400" dirty="0">
                <a:solidFill>
                  <a:srgbClr val="FFFFFF"/>
                </a:solidFill>
              </a:rPr>
              <a:t>: 0.68</a:t>
            </a:r>
          </a:p>
          <a:p>
            <a:pPr marL="0" indent="0">
              <a:buNone/>
            </a:pPr>
            <a:r>
              <a:rPr lang="en-US" sz="5400" b="1" dirty="0">
                <a:solidFill>
                  <a:srgbClr val="FFFFFF"/>
                </a:solidFill>
              </a:rPr>
              <a:t>Test</a:t>
            </a:r>
            <a:r>
              <a:rPr lang="en-US" sz="5400" dirty="0">
                <a:solidFill>
                  <a:srgbClr val="FFFFFF"/>
                </a:solidFill>
              </a:rPr>
              <a:t>: 0.66</a:t>
            </a:r>
          </a:p>
          <a:p>
            <a:pPr marL="0" indent="0">
              <a:buNone/>
            </a:pPr>
            <a:endParaRPr lang="en-US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01CDB4-05E2-481A-9165-2455B6FE2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0658" y="0"/>
            <a:ext cx="75529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14">
            <a:extLst>
              <a:ext uri="{FF2B5EF4-FFF2-40B4-BE49-F238E27FC236}">
                <a16:creationId xmlns:a16="http://schemas.microsoft.com/office/drawing/2014/main" id="{93C43E0F-EC0A-4928-BA40-42313C099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0386" y="958640"/>
            <a:ext cx="6258150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5F4EC9-3622-FF47-BD51-DFB075886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658" y="-47254"/>
            <a:ext cx="7061374" cy="690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05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1A01E-70AA-D64B-9693-F6DF6927D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Results:</a:t>
            </a:r>
            <a:br>
              <a:rPr lang="en-US" sz="4400" dirty="0"/>
            </a:br>
            <a:r>
              <a:rPr lang="en-US" sz="4400" dirty="0"/>
              <a:t>Damien</a:t>
            </a: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926A7995-8126-7F42-B9F5-455B6B0ED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80472" y="725498"/>
            <a:ext cx="6268062" cy="523383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CCC7902-63E1-FD4F-8085-35A93B1AC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09" y="3316579"/>
            <a:ext cx="3104619" cy="31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128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3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0548E6-42A7-2246-B26F-511E630DE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dirty="0"/>
              <a:t>Results:</a:t>
            </a:r>
            <a:br>
              <a:rPr lang="en-US" sz="4400" dirty="0"/>
            </a:br>
            <a:r>
              <a:rPr lang="en-US" sz="4400" dirty="0"/>
              <a:t>Ka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B103C6-F8D8-724D-BF71-1BDC592D8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80472" y="866530"/>
            <a:ext cx="6268062" cy="495176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E6E202-B8C5-9148-B978-263E63A317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43" y="3342413"/>
            <a:ext cx="3210145" cy="326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5051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4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25553A-F9EB-A847-9EEC-2FE205B97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0" y="1218476"/>
            <a:ext cx="3187318" cy="4421050"/>
          </a:xfrm>
          <a:effectLst/>
        </p:spPr>
        <p:txBody>
          <a:bodyPr anchor="ctr">
            <a:normAutofit/>
          </a:bodyPr>
          <a:lstStyle/>
          <a:p>
            <a:pPr algn="r"/>
            <a:r>
              <a:rPr lang="en-US" sz="3200">
                <a:solidFill>
                  <a:schemeClr val="tx1"/>
                </a:solidFill>
              </a:rPr>
              <a:t>There’s Always More to Do!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1B463-BD5E-7847-AA2C-40ABE087F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751" y="1218475"/>
            <a:ext cx="6080050" cy="4421051"/>
          </a:xfrm>
          <a:effectLst/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/>
              <a:t>Broaden User Base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E.g. Use GoogleMaps API to Allow for More Locations</a:t>
            </a:r>
          </a:p>
          <a:p>
            <a:pPr>
              <a:buFont typeface="+mj-lt"/>
              <a:buAutoNum type="arabicPeriod"/>
            </a:pPr>
            <a:r>
              <a:rPr lang="en-US" sz="1600"/>
              <a:t>Broaden Features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/>
              <a:t>E.g. Use World Factbook to Import Country Features</a:t>
            </a:r>
          </a:p>
          <a:p>
            <a:pPr>
              <a:buFont typeface="+mj-lt"/>
              <a:buAutoNum type="arabicPeriod"/>
            </a:pPr>
            <a:r>
              <a:rPr lang="en-US" sz="1600"/>
              <a:t>Update to include 2017-2018 data</a:t>
            </a:r>
          </a:p>
          <a:p>
            <a:pPr lvl="1">
              <a:buFont typeface="+mj-lt"/>
              <a:buAutoNum type="arabicPeriod"/>
            </a:pPr>
            <a:r>
              <a:rPr lang="en-US"/>
              <a:t>Factor In Recent Policy Updates</a:t>
            </a:r>
          </a:p>
          <a:p>
            <a:pPr>
              <a:buFont typeface="+mj-lt"/>
              <a:buAutoNum type="arabicPeriod"/>
            </a:pPr>
            <a:r>
              <a:rPr lang="en-US" sz="1600"/>
              <a:t>UX Updates= Beautify Webapp</a:t>
            </a:r>
          </a:p>
          <a:p>
            <a:pPr lvl="1">
              <a:buFont typeface="+mj-lt"/>
              <a:buAutoNum type="arabicPeriod"/>
            </a:pPr>
            <a:r>
              <a:rPr lang="en-US"/>
              <a:t>E.g. Background Images</a:t>
            </a:r>
          </a:p>
        </p:txBody>
      </p:sp>
    </p:spTree>
    <p:extLst>
      <p:ext uri="{BB962C8B-B14F-4D97-AF65-F5344CB8AC3E}">
        <p14:creationId xmlns:p14="http://schemas.microsoft.com/office/powerpoint/2010/main" val="3015372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B1B77-5184-E446-996A-5A5C89557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266837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Questions?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2439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{B5A93542-C69E-EE4F-8CA9-4738D9AE5AB3}tf10001121</Template>
  <TotalTime>1410</TotalTime>
  <Words>767</Words>
  <Application>Microsoft Macintosh PowerPoint</Application>
  <PresentationFormat>Widescreen</PresentationFormat>
  <Paragraphs>108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Calibri</vt:lpstr>
      <vt:lpstr>Century Gothic</vt:lpstr>
      <vt:lpstr>Wingdings 2</vt:lpstr>
      <vt:lpstr>Quotable</vt:lpstr>
      <vt:lpstr>Access Demystified</vt:lpstr>
      <vt:lpstr>All Those People, All That Red Tape</vt:lpstr>
      <vt:lpstr>2 “Representative” Cases</vt:lpstr>
      <vt:lpstr>Data: Feature Selection</vt:lpstr>
      <vt:lpstr>Modeling: Overview</vt:lpstr>
      <vt:lpstr>Results: Damien</vt:lpstr>
      <vt:lpstr>Results: Ka</vt:lpstr>
      <vt:lpstr>There’s Always More to Do!</vt:lpstr>
      <vt:lpstr>Questions?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Rajeev Madhavan</dc:creator>
  <cp:lastModifiedBy>Rajeev Madhavan</cp:lastModifiedBy>
  <cp:revision>28</cp:revision>
  <cp:lastPrinted>2018-08-08T22:49:26Z</cp:lastPrinted>
  <dcterms:created xsi:type="dcterms:W3CDTF">2018-08-07T23:20:32Z</dcterms:created>
  <dcterms:modified xsi:type="dcterms:W3CDTF">2018-08-08T22:50:51Z</dcterms:modified>
</cp:coreProperties>
</file>